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9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00A0B-AC31-4AC6-9207-C7EA6044F4DC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73BC9-BD89-4265-BC75-3D651FB9C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hangingPunct="0"/>
            <a:r>
              <a:rPr lang="ru-RU" dirty="0"/>
              <a:t>ЭЛЕКТРИЧЕСКАЯ ПРОЧНОСТЬ ГАЗОВЫХ РАЗРЯДНЫХ </a:t>
            </a:r>
            <a:br>
              <a:rPr lang="ru-RU" dirty="0"/>
            </a:br>
            <a:r>
              <a:rPr lang="ru-RU" dirty="0"/>
              <a:t>ПРОМЕЖУТКОВ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 3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00200"/>
            <a:ext cx="5043494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Частицы газа находятся в состоянии теплового движения, постоянно взаимодействуя (сталкиваясь) друг с другом. Число столкновений  </a:t>
            </a:r>
            <a:r>
              <a:rPr lang="ru-RU" i="1" dirty="0" err="1"/>
              <a:t>z</a:t>
            </a:r>
            <a:r>
              <a:rPr lang="ru-RU" i="1" dirty="0"/>
              <a:t>,</a:t>
            </a:r>
            <a:r>
              <a:rPr lang="ru-RU" dirty="0"/>
              <a:t> испытываемых какой либо частицей на пути в 1 см, пропорционально концентрации </a:t>
            </a:r>
            <a:r>
              <a:rPr lang="ru-RU" i="1" dirty="0"/>
              <a:t>N.</a:t>
            </a:r>
            <a:r>
              <a:rPr lang="ru-RU" dirty="0"/>
              <a:t> Величина, обратная числу столкновений,  </a:t>
            </a:r>
            <a:r>
              <a:rPr lang="ru-RU" dirty="0">
                <a:sym typeface="Symbol"/>
              </a:rPr>
              <a:t></a:t>
            </a:r>
            <a:r>
              <a:rPr lang="ru-RU" dirty="0"/>
              <a:t>=1/</a:t>
            </a:r>
            <a:r>
              <a:rPr lang="ru-RU" i="1" dirty="0" err="1"/>
              <a:t>z</a:t>
            </a:r>
            <a:r>
              <a:rPr lang="ru-RU" i="1" dirty="0"/>
              <a:t> </a:t>
            </a:r>
            <a:r>
              <a:rPr lang="ru-RU" dirty="0"/>
              <a:t> представляет собой </a:t>
            </a:r>
            <a:r>
              <a:rPr lang="ru-RU" b="1" dirty="0"/>
              <a:t>среднюю длину свободного пробега</a:t>
            </a:r>
            <a:r>
              <a:rPr lang="ru-RU" dirty="0"/>
              <a:t> частицы. </a:t>
            </a:r>
          </a:p>
        </p:txBody>
      </p:sp>
      <p:pic>
        <p:nvPicPr>
          <p:cNvPr id="1026" name="Picture 2" descr="Глава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3595685" cy="3595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/>
              <a:t>Действительные длины свободных пробегов подвержены значительному разбросу. Вероятность того, что длина свободного пробега частицы равна или больше </a:t>
            </a:r>
            <a:r>
              <a:rPr lang="ru-RU" i="1" dirty="0" err="1"/>
              <a:t>x</a:t>
            </a:r>
            <a:r>
              <a:rPr lang="ru-RU" i="1" dirty="0"/>
              <a:t>,</a:t>
            </a:r>
            <a:r>
              <a:rPr lang="ru-RU" dirty="0"/>
              <a:t> описывается </a:t>
            </a:r>
            <a:r>
              <a:rPr lang="ru-RU" b="1" i="1" dirty="0"/>
              <a:t>уравнением </a:t>
            </a:r>
            <a:r>
              <a:rPr lang="ru-RU" b="1" i="1" dirty="0" err="1"/>
              <a:t>Клаузиуса</a:t>
            </a:r>
            <a:r>
              <a:rPr lang="ru-RU" dirty="0"/>
              <a:t>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37% всех частиц имеют скорости больше средних, а 0,005% - больше 10 </a:t>
            </a:r>
            <a:r>
              <a:rPr lang="ru-RU" dirty="0">
                <a:sym typeface="Symbol"/>
              </a:rPr>
              <a:t></a:t>
            </a:r>
            <a:r>
              <a:rPr lang="ru-RU" dirty="0" smtClean="0"/>
              <a:t>.</a:t>
            </a:r>
          </a:p>
          <a:p>
            <a:pPr hangingPunct="0">
              <a:buNone/>
            </a:pPr>
            <a:r>
              <a:rPr lang="ru-RU" dirty="0" smtClean="0"/>
              <a:t>	В </a:t>
            </a:r>
            <a:r>
              <a:rPr lang="ru-RU" dirty="0"/>
              <a:t>электрическом поле на заряженные частицы (ионы и электроны) действует сила</a:t>
            </a:r>
          </a:p>
          <a:p>
            <a:pPr algn="ctr" hangingPunct="0">
              <a:buNone/>
            </a:pPr>
            <a:r>
              <a:rPr lang="ru-RU" i="1" dirty="0" err="1" smtClean="0"/>
              <a:t>F=eE</a:t>
            </a:r>
            <a:endParaRPr lang="ru-RU" dirty="0"/>
          </a:p>
          <a:p>
            <a:pPr hangingPunct="0">
              <a:buNone/>
            </a:pPr>
            <a:endParaRPr lang="ru-RU" dirty="0" smtClean="0"/>
          </a:p>
          <a:p>
            <a:pPr hangingPunct="0">
              <a:buNone/>
            </a:pPr>
            <a:r>
              <a:rPr lang="ru-RU" dirty="0" smtClean="0"/>
              <a:t>где  </a:t>
            </a:r>
            <a:r>
              <a:rPr lang="ru-RU" i="1" dirty="0"/>
              <a:t>е </a:t>
            </a:r>
            <a:r>
              <a:rPr lang="ru-RU" dirty="0"/>
              <a:t>- заряд частицы; </a:t>
            </a:r>
            <a:r>
              <a:rPr lang="ru-RU" i="1" dirty="0"/>
              <a:t>Е -</a:t>
            </a:r>
            <a:r>
              <a:rPr lang="ru-RU" dirty="0"/>
              <a:t> напряженность электрического поля.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2857488" y="2500306"/>
          <a:ext cx="2286016" cy="874065"/>
        </p:xfrm>
        <a:graphic>
          <a:graphicData uri="http://schemas.openxmlformats.org/presentationml/2006/ole">
            <p:oleObj spid="_x0000_s6145" name="Формула" r:id="rId3" imgW="1294838" imgH="495085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/>
              <a:t>Энергия, накапливаемая электроном в электрическом поле, равна</a:t>
            </a:r>
          </a:p>
          <a:p>
            <a:pPr hangingPunct="0">
              <a:buNone/>
            </a:pPr>
            <a:r>
              <a:rPr lang="ru-RU" dirty="0"/>
              <a:t>                                                   </a:t>
            </a:r>
            <a:endParaRPr lang="ru-RU" dirty="0" smtClean="0"/>
          </a:p>
          <a:p>
            <a:pPr hangingPunct="0">
              <a:buNone/>
            </a:pPr>
            <a:endParaRPr lang="ru-RU" dirty="0"/>
          </a:p>
          <a:p>
            <a:pPr hangingPunc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algn="just" hangingPunct="0">
              <a:buNone/>
            </a:pPr>
            <a:r>
              <a:rPr lang="ru-RU" dirty="0" smtClean="0"/>
              <a:t>		где  </a:t>
            </a:r>
            <a:r>
              <a:rPr lang="ru-RU" i="1" dirty="0" err="1"/>
              <a:t>х</a:t>
            </a:r>
            <a:r>
              <a:rPr lang="ru-RU" i="1" dirty="0"/>
              <a:t> </a:t>
            </a:r>
            <a:r>
              <a:rPr lang="ru-RU" dirty="0"/>
              <a:t>- расстояние, пролетаемое электроном в направлении поля. Это энергия часто измеряется во внесистемных единицах в </a:t>
            </a:r>
            <a:r>
              <a:rPr lang="ru-RU" i="1" u="sng" dirty="0"/>
              <a:t>электрон-вольтах</a:t>
            </a:r>
            <a:r>
              <a:rPr lang="ru-RU" dirty="0"/>
              <a:t>. Энергия в 1 эВ представляет собой энергию, которую приобретает электрон, проходя разность потенциалов 1 В. Как видно из таблицы энергии ионизации основных газов ~12</a:t>
            </a:r>
            <a:r>
              <a:rPr lang="ru-RU" dirty="0">
                <a:sym typeface="Symbol"/>
              </a:rPr>
              <a:t></a:t>
            </a:r>
            <a:r>
              <a:rPr lang="ru-RU" dirty="0"/>
              <a:t>16 эВ. Эту энергию должен набрать электрон на длине свободного пробега. Например, для О</a:t>
            </a:r>
            <a:r>
              <a:rPr lang="ru-RU" baseline="-25000" dirty="0"/>
              <a:t>2</a:t>
            </a:r>
            <a:r>
              <a:rPr lang="ru-RU" dirty="0"/>
              <a:t> при </a:t>
            </a:r>
            <a:r>
              <a:rPr lang="ru-RU" dirty="0">
                <a:sym typeface="Symbol"/>
              </a:rPr>
              <a:t></a:t>
            </a:r>
            <a:r>
              <a:rPr lang="ru-RU" dirty="0"/>
              <a:t>=0,36 мкм его энергия должна составить </a:t>
            </a:r>
            <a:r>
              <a:rPr lang="en-US" dirty="0"/>
              <a:t>W</a:t>
            </a:r>
            <a:r>
              <a:rPr lang="ru-RU" baseline="-25000" dirty="0"/>
              <a:t>и</a:t>
            </a:r>
            <a:r>
              <a:rPr lang="ru-RU" dirty="0"/>
              <a:t> =12,1 эВ, т.е. на этой длине должна быть разность потенциалов </a:t>
            </a:r>
            <a:r>
              <a:rPr lang="en-US" dirty="0"/>
              <a:t>U</a:t>
            </a:r>
            <a:r>
              <a:rPr lang="ru-RU" dirty="0"/>
              <a:t>=12,1 В, а напряженность поля составлять Е=</a:t>
            </a:r>
            <a:r>
              <a:rPr lang="en-US" dirty="0"/>
              <a:t>U</a:t>
            </a:r>
            <a:r>
              <a:rPr lang="ru-RU" dirty="0"/>
              <a:t>/</a:t>
            </a:r>
            <a:r>
              <a:rPr lang="ru-RU" dirty="0">
                <a:sym typeface="Symbol"/>
              </a:rPr>
              <a:t></a:t>
            </a:r>
            <a:r>
              <a:rPr lang="ru-RU" dirty="0"/>
              <a:t>=336 кВ/см</a:t>
            </a:r>
          </a:p>
          <a:p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2786050" y="2000240"/>
          <a:ext cx="2687525" cy="533402"/>
        </p:xfrm>
        <a:graphic>
          <a:graphicData uri="http://schemas.openxmlformats.org/presentationml/2006/ole">
            <p:oleObj spid="_x0000_s7169" name="Формула" r:id="rId3" imgW="1244600" imgH="24130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600200"/>
            <a:ext cx="4614866" cy="461488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Если  больше   энергии ионизации , то при столкновении электрона с нейтральной частицей может произойти ионизация. Если энергии электрона недостаточно для этого, то возможно возбуждение частицы, а при столкновении с возбужденной частицей, находящейся в метастабильном состоянии, такой электрон может участвовать в процессе ступенчатой ионизации.</a:t>
            </a:r>
          </a:p>
          <a:p>
            <a:endParaRPr lang="ru-RU" dirty="0"/>
          </a:p>
        </p:txBody>
      </p:sp>
      <p:pic>
        <p:nvPicPr>
          <p:cNvPr id="8196" name="Picture 4" descr="Ударная ионизация в газах возникает в достаточно сильных полях, но меньших,  чем поля, в которых пробиваются многие жидкие и твердые диэлектрик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3415818" cy="2571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Расстояние</a:t>
            </a:r>
            <a:r>
              <a:rPr lang="ru-RU" dirty="0"/>
              <a:t>, который должен пролететь электрон, чтобы накопить  достаточную для ионизации энергию, определяется </a:t>
            </a:r>
            <a:r>
              <a:rPr lang="ru-RU" dirty="0" smtClean="0"/>
              <a:t>как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и </a:t>
            </a:r>
            <a:r>
              <a:rPr lang="ru-RU" dirty="0"/>
              <a:t>зависит от напряженности электрического поля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	Вероятность </a:t>
            </a:r>
            <a:r>
              <a:rPr lang="ru-RU" dirty="0"/>
              <a:t>того, что электрон пролетит путь  без столкновений, </a:t>
            </a:r>
            <a:r>
              <a:rPr lang="ru-RU" dirty="0" smtClean="0"/>
              <a:t>составляет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но </a:t>
            </a:r>
            <a:r>
              <a:rPr lang="ru-RU" dirty="0"/>
              <a:t>это и есть вероятность приобретения электроном энергии , при которой возможна ионизация, т.е. можно считать вероятностью ионизации.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357554" y="2214554"/>
          <a:ext cx="2000264" cy="786989"/>
        </p:xfrm>
        <a:graphic>
          <a:graphicData uri="http://schemas.openxmlformats.org/presentationml/2006/ole">
            <p:oleObj spid="_x0000_s18433" name="Формула" r:id="rId3" imgW="1155700" imgH="457200" progId="Equation.3">
              <p:embed/>
            </p:oleObj>
          </a:graphicData>
        </a:graphic>
      </p:graphicFrame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428992" y="3929066"/>
          <a:ext cx="1894220" cy="647701"/>
        </p:xfrm>
        <a:graphic>
          <a:graphicData uri="http://schemas.openxmlformats.org/presentationml/2006/ole">
            <p:oleObj spid="_x0000_s18435" name="Формула" r:id="rId4" imgW="1473200" imgH="50800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58204" cy="25431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Процесс </a:t>
            </a:r>
            <a:r>
              <a:rPr lang="ru-RU" dirty="0"/>
              <a:t>ионизации газа путем соударения нейтральных молекул с электронами называется ударной ионизацией и характеризуется </a:t>
            </a:r>
            <a:r>
              <a:rPr lang="ru-RU" b="1" dirty="0"/>
              <a:t>коэффициентом ударной ионизации</a:t>
            </a:r>
            <a:r>
              <a:rPr lang="ru-RU" dirty="0"/>
              <a:t> </a:t>
            </a:r>
            <a:r>
              <a:rPr lang="ru-RU" b="1" dirty="0">
                <a:sym typeface="Symbol"/>
              </a:rPr>
              <a:t></a:t>
            </a:r>
            <a:r>
              <a:rPr lang="ru-RU" dirty="0"/>
              <a:t>, который равен числу ионизаций, производимых электроном на пути в 1 см по направлению действия сил электрического поля. Коэффициент </a:t>
            </a:r>
            <a:r>
              <a:rPr lang="ru-RU" dirty="0">
                <a:sym typeface="Symbol"/>
              </a:rPr>
              <a:t></a:t>
            </a:r>
            <a:r>
              <a:rPr lang="ru-RU" dirty="0"/>
              <a:t> определяется как произведение среднего числа столкновений на пути в 1 см и вероятности ионизации: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3786182" y="3643314"/>
          <a:ext cx="2088317" cy="790577"/>
        </p:xfrm>
        <a:graphic>
          <a:graphicData uri="http://schemas.openxmlformats.org/presentationml/2006/ole">
            <p:oleObj spid="_x0000_s19457" name="Формула" r:id="rId3" imgW="1333500" imgH="508000" progId="Equation.3">
              <p:embed/>
            </p:oleObj>
          </a:graphicData>
        </a:graphic>
      </p:graphicFrame>
      <p:sp>
        <p:nvSpPr>
          <p:cNvPr id="19460" name="AutoShape 4" descr="Ударная ионизация в газах возникает в достаточно сильных полях, но меньших,  чем поля, в которых пробиваются многие жидкие и твердые диэлектрик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Ударная ионизация в газах возникает в достаточно сильных полях, но меньших,  чем поля, в которых пробиваются многие жидкие и твердые диэлектрик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4" name="Picture 8" descr="2. Несамостоятельный газовый разряд. Условия развития самостоятельного  разряд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470686"/>
            <a:ext cx="4143404" cy="2387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600200"/>
            <a:ext cx="4043362" cy="461488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Положительные </a:t>
            </a:r>
            <a:r>
              <a:rPr lang="ru-RU" dirty="0"/>
              <a:t>ионы практически не могут ионизировать молекулы газа по ряду причин: 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малая </a:t>
            </a:r>
            <a:r>
              <a:rPr lang="ru-RU" dirty="0"/>
              <a:t>подвижность; 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значительно </a:t>
            </a:r>
            <a:r>
              <a:rPr lang="ru-RU" dirty="0"/>
              <a:t>меньшие, чем у электронов</a:t>
            </a:r>
            <a:r>
              <a:rPr lang="ru-RU" dirty="0" smtClean="0"/>
              <a:t>, </a:t>
            </a:r>
            <a:r>
              <a:rPr lang="ru-RU" dirty="0"/>
              <a:t>длины свободного пробега.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Частота </a:t>
            </a:r>
            <a:r>
              <a:rPr lang="ru-RU" dirty="0"/>
              <a:t>ионизаций положительными ионами </a:t>
            </a:r>
            <a:r>
              <a:rPr lang="ru-RU" dirty="0" smtClean="0"/>
              <a:t>в 10</a:t>
            </a:r>
            <a:r>
              <a:rPr lang="ru-RU" baseline="30000" dirty="0" smtClean="0"/>
              <a:t>5 </a:t>
            </a:r>
            <a:r>
              <a:rPr lang="ru-RU" dirty="0" smtClean="0"/>
              <a:t> </a:t>
            </a:r>
            <a:r>
              <a:rPr lang="ru-RU" dirty="0"/>
              <a:t>раз меньше, чем электронами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/>
              <a:t>Однако положительные ионы, бомбардируя катод, могут освобождать из него электроны.</a:t>
            </a:r>
          </a:p>
        </p:txBody>
      </p:sp>
      <p:pic>
        <p:nvPicPr>
          <p:cNvPr id="20482" name="Picture 2" descr="Презентация на тему: &amp;quot;1 Лекция 3. Взаимодействие ионов с твердым телом 1.  Виды взаимодействия ионов с твердым телом 2. Пространственная структура  треков 3. Удельные (линейные)&amp;quot;. Скачать бесплатно и без регистрации."/>
          <p:cNvPicPr>
            <a:picLocks noChangeAspect="1" noChangeArrowheads="1"/>
          </p:cNvPicPr>
          <p:nvPr/>
        </p:nvPicPr>
        <p:blipFill>
          <a:blip r:embed="rId2"/>
          <a:srcRect l="14648" t="19531" r="13574" b="12109"/>
          <a:stretch>
            <a:fillRect/>
          </a:stretch>
        </p:blipFill>
        <p:spPr bwMode="auto">
          <a:xfrm>
            <a:off x="285720" y="2000240"/>
            <a:ext cx="4100541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9"/>
            <a:ext cx="8158162" cy="392909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В </a:t>
            </a:r>
            <a:r>
              <a:rPr lang="ru-RU" dirty="0"/>
              <a:t>процессе ионизации газа возникает большое количество возбужденных частиц, которые, переходя в нормальное состояние, испускают фотоны. Если энергия фотона превышает энергию </a:t>
            </a:r>
            <a:r>
              <a:rPr lang="ru-RU" dirty="0" smtClean="0"/>
              <a:t>ионизации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	где </a:t>
            </a:r>
            <a:r>
              <a:rPr lang="ru-RU" dirty="0">
                <a:sym typeface="Symbol"/>
              </a:rPr>
              <a:t></a:t>
            </a:r>
            <a:r>
              <a:rPr lang="ru-RU" dirty="0"/>
              <a:t> -частота излучения; </a:t>
            </a:r>
            <a:r>
              <a:rPr lang="ru-RU" i="1" dirty="0" err="1"/>
              <a:t>h</a:t>
            </a:r>
            <a:r>
              <a:rPr lang="ru-RU" i="1" dirty="0"/>
              <a:t> </a:t>
            </a:r>
            <a:r>
              <a:rPr lang="ru-RU" dirty="0"/>
              <a:t>=4,15 </a:t>
            </a:r>
            <a:r>
              <a:rPr lang="ru-RU" dirty="0" err="1"/>
              <a:t>эВс</a:t>
            </a:r>
            <a:r>
              <a:rPr lang="ru-RU" dirty="0"/>
              <a:t> -постоянная Планка, то при поглощении его атомом или молекулой освобождается электрон, происходит акт </a:t>
            </a:r>
            <a:r>
              <a:rPr lang="ru-RU" b="1" i="1" dirty="0" err="1"/>
              <a:t>фотоионизации</a:t>
            </a:r>
            <a:r>
              <a:rPr lang="ru-RU" b="1" i="1" dirty="0"/>
              <a:t> газа</a:t>
            </a:r>
            <a:r>
              <a:rPr lang="ru-RU" dirty="0"/>
              <a:t>. В воздухе </a:t>
            </a:r>
            <a:r>
              <a:rPr lang="ru-RU" dirty="0" err="1"/>
              <a:t>фотоионизация</a:t>
            </a:r>
            <a:r>
              <a:rPr lang="ru-RU" dirty="0"/>
              <a:t> происходит в сильных электрических полях, когда становится возможным возбуждение положительных ионов, и при переходе их в невозбужденное состояние излучаются фотоны с достаточно высокой энергией. Энергия излучаемых фотонов выше работы выходя электронов из катода, поэтому в воздухе эффективна </a:t>
            </a:r>
            <a:r>
              <a:rPr lang="ru-RU" dirty="0" err="1"/>
              <a:t>фотоионизация</a:t>
            </a:r>
            <a:r>
              <a:rPr lang="ru-RU" dirty="0"/>
              <a:t> на катоде.</a:t>
            </a:r>
          </a:p>
          <a:p>
            <a:endParaRPr lang="ru-RU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4143372" y="2285992"/>
          <a:ext cx="920446" cy="319088"/>
        </p:xfrm>
        <a:graphic>
          <a:graphicData uri="http://schemas.openxmlformats.org/presentationml/2006/ole">
            <p:oleObj spid="_x0000_s21505" name="Формула" r:id="rId3" imgW="710891" imgH="241195" progId="Equation.3">
              <p:embed/>
            </p:oleObj>
          </a:graphicData>
        </a:graphic>
      </p:graphicFrame>
      <p:sp>
        <p:nvSpPr>
          <p:cNvPr id="21508" name="AutoShape 4" descr="Изучение свойств фуллеренов с помощью фотоиониз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0" name="Picture 6" descr="Изучение свойств фуллеренов с помощью фотоионизаци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929198"/>
            <a:ext cx="2924175" cy="1390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469742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Оба </a:t>
            </a:r>
            <a:r>
              <a:rPr lang="ru-RU" dirty="0" err="1"/>
              <a:t>фотоионизационных</a:t>
            </a:r>
            <a:r>
              <a:rPr lang="ru-RU" dirty="0"/>
              <a:t> процесса - в объеме газа и на катоде - играют важную роль в развитии разряда в воздухе. </a:t>
            </a:r>
            <a:r>
              <a:rPr lang="ru-RU" dirty="0" err="1"/>
              <a:t>Фотоионизация</a:t>
            </a:r>
            <a:r>
              <a:rPr lang="ru-RU" dirty="0"/>
              <a:t> в объеме газа и на катоде, а также освобождение электронов при бомбардировке катода положительными ионами происходят как следствие ударной ионизации. Эти процессы называются </a:t>
            </a:r>
            <a:r>
              <a:rPr lang="ru-RU" b="1" dirty="0"/>
              <a:t>процессами вторичной ионизации</a:t>
            </a:r>
            <a:r>
              <a:rPr lang="ru-RU" dirty="0"/>
              <a:t>. Соответственно, появившиеся в результате этих процессов электроны называются вторичными</a:t>
            </a:r>
            <a:r>
              <a:rPr lang="ru-RU" dirty="0" smtClean="0"/>
              <a:t>.</a:t>
            </a:r>
            <a:endParaRPr lang="ru-RU" dirty="0"/>
          </a:p>
          <a:p>
            <a:pPr hangingPunct="0">
              <a:buNone/>
            </a:pPr>
            <a:r>
              <a:rPr lang="ru-RU" dirty="0"/>
              <a:t>Число вторичных электронов пропорционально числу актов ударной ионизации. Коэффициент пропорциональности </a:t>
            </a:r>
            <a:r>
              <a:rPr lang="ru-RU" dirty="0">
                <a:sym typeface="Symbol"/>
              </a:rPr>
              <a:t></a:t>
            </a:r>
            <a:r>
              <a:rPr lang="ru-RU" dirty="0"/>
              <a:t> называется </a:t>
            </a:r>
            <a:r>
              <a:rPr lang="ru-RU" b="1" dirty="0"/>
              <a:t>коэффициентом вторичной ионизации</a:t>
            </a:r>
            <a:r>
              <a:rPr lang="ru-RU" dirty="0"/>
              <a:t>. Значение </a:t>
            </a:r>
            <a:r>
              <a:rPr lang="ru-RU" dirty="0">
                <a:sym typeface="Symbol"/>
              </a:rPr>
              <a:t></a:t>
            </a:r>
            <a:r>
              <a:rPr lang="ru-RU" dirty="0"/>
              <a:t> зависит от природы и давления газа, материала катода и напряженности электрического поля, а также оттого, какой процесс вторичной ионизации превалирует. </a:t>
            </a:r>
          </a:p>
          <a:p>
            <a:pPr hangingPunct="0">
              <a:buNone/>
            </a:pPr>
            <a:r>
              <a:rPr lang="ru-RU" dirty="0"/>
              <a:t>	Одновременно с ионизацией происходит процесс взаимной нейтрализации заряженных частиц, называемый рекомбинацией. Число рекомбинаций, происходящих в 1 см  газа за единицу времени, пропорционально их концентрациям. Избыток энергии выделяется в виде излучения.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2530" name="AutoShape 2" descr="Лекция 1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Электрофизические процессы в газах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600200"/>
            <a:ext cx="6615130" cy="4525963"/>
          </a:xfrm>
        </p:spPr>
        <p:txBody>
          <a:bodyPr>
            <a:normAutofit fontScale="77500" lnSpcReduction="20000"/>
          </a:bodyPr>
          <a:lstStyle/>
          <a:p>
            <a:pPr hangingPunct="0">
              <a:buNone/>
            </a:pPr>
            <a:r>
              <a:rPr lang="ru-RU" dirty="0"/>
              <a:t>При значительном повышении температуры газа кинетическая энергия нейтральных частиц возрастает настолько, что становится возможной ионизация при их столкновении - </a:t>
            </a:r>
            <a:r>
              <a:rPr lang="ru-RU" b="1" i="1" dirty="0" err="1"/>
              <a:t>термоионизация</a:t>
            </a:r>
            <a:r>
              <a:rPr lang="ru-RU" dirty="0"/>
              <a:t>.</a:t>
            </a:r>
          </a:p>
          <a:p>
            <a:pPr hangingPunct="0">
              <a:buNone/>
            </a:pPr>
            <a:r>
              <a:rPr lang="ru-RU" dirty="0"/>
              <a:t>	Газ, в котором значительная часть частиц ионизирована, называется </a:t>
            </a:r>
            <a:r>
              <a:rPr lang="ru-RU" b="1" i="1" dirty="0"/>
              <a:t>плазмой</a:t>
            </a:r>
            <a:r>
              <a:rPr lang="ru-RU" dirty="0"/>
              <a:t>. Концентрации положительно и отрицательно заряженных частиц в плазме примерно одинаковы. Плазма представляет собой форму существования вещества при высоких температурах.</a:t>
            </a:r>
          </a:p>
          <a:p>
            <a:endParaRPr lang="ru-RU" dirty="0"/>
          </a:p>
        </p:txBody>
      </p:sp>
      <p:pic>
        <p:nvPicPr>
          <p:cNvPr id="23554" name="Picture 2" descr="Виды ионизации"/>
          <p:cNvPicPr>
            <a:picLocks noChangeAspect="1" noChangeArrowheads="1"/>
          </p:cNvPicPr>
          <p:nvPr/>
        </p:nvPicPr>
        <p:blipFill>
          <a:blip r:embed="rId2"/>
          <a:srcRect l="52632" r="27676" b="15178"/>
          <a:stretch>
            <a:fillRect/>
          </a:stretch>
        </p:blipFill>
        <p:spPr bwMode="auto">
          <a:xfrm>
            <a:off x="357158" y="2000240"/>
            <a:ext cx="1428760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1"/>
            <a:ext cx="8401080" cy="354331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	Рассмотрим </a:t>
            </a:r>
            <a:r>
              <a:rPr lang="ru-RU" dirty="0"/>
              <a:t>промежуток между двумя электродами в газе. Если в этом промежутке появился электрон, то, двигаясь к аноду, при достаточной напряженности электрического поля он может при столкновении ионизировать молекулу газа. Образовавшийся при этом свободный электрон вместе с начальным ионизирует новые молекулы. Число свободных электронов будет непрерывно возрастать. Процесс нарастания числа электронов, движущихся в электрическом поле по направлению к аноду, получил название </a:t>
            </a:r>
            <a:r>
              <a:rPr lang="ru-RU" b="1" dirty="0"/>
              <a:t>лавины электронов. </a:t>
            </a:r>
            <a:r>
              <a:rPr lang="ru-RU" dirty="0"/>
              <a:t> В процессе ионизации одновременно с электронами образуются положительные ионы. Вследствие значительной разницы в подвижностях электронов и ионов за время движения лавины до анода положительные ионы практически остаются на месте их возникновения.</a:t>
            </a:r>
          </a:p>
          <a:p>
            <a:endParaRPr lang="ru-RU" dirty="0"/>
          </a:p>
        </p:txBody>
      </p:sp>
      <p:pic>
        <p:nvPicPr>
          <p:cNvPr id="24578" name="Picture 2" descr="Молния - источник грозовых перенапряжений | Защита электростанций и  подстанций 3-500 кВ от прямых ударов молнии | Оборудование |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714884"/>
            <a:ext cx="2899312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00201"/>
            <a:ext cx="8186766" cy="2614618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 природе постоянно действуют такие ионизаторы, как космические частицы, радиоактивное излучение Земли, ультрафиолетовое излучение Солнца. Благодаря им в промежутке между электродами непрерывно возникают свободные электроны. Под действием приложенного к промежутку напряжения в нем будут непрерывно образовываться лавины электронов. Движение заряженных частиц в промежутке создает ток разряда между электродами. Если исключить действие внешнего ионизатора, ток в промежутке прекратится. Такой процесс называется </a:t>
            </a:r>
            <a:r>
              <a:rPr lang="ru-RU" b="1" i="1" dirty="0"/>
              <a:t>несамостоятельным разрядом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5602" name="Picture 2" descr="ТОК В ГАЗАХ. НЕСАМОСТОЯТЕЛЬНЫЙ И САМОСТОЯТЕЛЬНЫЙ ГАЗОВЫЕ РАЗРЯДЫ. ИОНИЗАЦИЯ  ГАЗА ОКОЛО ЛЕТАТЕЛЬНОГО АППАРАТА - Физика"/>
          <p:cNvPicPr>
            <a:picLocks noChangeAspect="1" noChangeArrowheads="1"/>
          </p:cNvPicPr>
          <p:nvPr/>
        </p:nvPicPr>
        <p:blipFill>
          <a:blip r:embed="rId2"/>
          <a:srcRect t="5644"/>
          <a:stretch>
            <a:fillRect/>
          </a:stretch>
        </p:blipFill>
        <p:spPr bwMode="auto">
          <a:xfrm>
            <a:off x="2285984" y="3929066"/>
            <a:ext cx="4286280" cy="2388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	Для </a:t>
            </a:r>
            <a:r>
              <a:rPr lang="ru-RU" dirty="0"/>
              <a:t>того, чтобы разряд стал самостоятельным и мог существовать в отсутствие внешнего ионизатора, необходимо, чтобы в результате развития первоначальной лавины появлялся по крайней мере один вторичный электрон, способный создать новую лавину. Таким образом, </a:t>
            </a:r>
            <a:r>
              <a:rPr lang="ru-RU" b="1" dirty="0"/>
              <a:t>условие самостоятельности разряда</a:t>
            </a:r>
            <a:r>
              <a:rPr lang="ru-RU" dirty="0"/>
              <a:t> можно записать в общем виде </a:t>
            </a:r>
            <a:r>
              <a:rPr lang="ru-RU" dirty="0" smtClean="0"/>
              <a:t>как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или </a:t>
            </a:r>
            <a:r>
              <a:rPr lang="ru-RU" dirty="0"/>
              <a:t>в случае однородного </a:t>
            </a:r>
            <a:r>
              <a:rPr lang="ru-RU" dirty="0" smtClean="0"/>
              <a:t>поля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	где </a:t>
            </a:r>
            <a:r>
              <a:rPr lang="ru-RU" i="1" dirty="0"/>
              <a:t>L </a:t>
            </a:r>
            <a:r>
              <a:rPr lang="ru-RU" dirty="0"/>
              <a:t>- расстояние между электродами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3929058" y="3500438"/>
          <a:ext cx="1868378" cy="714380"/>
        </p:xfrm>
        <a:graphic>
          <a:graphicData uri="http://schemas.openxmlformats.org/presentationml/2006/ole">
            <p:oleObj spid="_x0000_s26625" name="Формула" r:id="rId3" imgW="1294838" imgH="495085" progId="Equation.3">
              <p:embed/>
            </p:oleObj>
          </a:graphicData>
        </a:graphic>
      </p:graphicFrame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4071934" y="4786322"/>
          <a:ext cx="1711443" cy="409576"/>
        </p:xfrm>
        <a:graphic>
          <a:graphicData uri="http://schemas.openxmlformats.org/presentationml/2006/ole">
            <p:oleObj spid="_x0000_s26627" name="Формула" r:id="rId4" imgW="1117115" imgH="266584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600200"/>
            <a:ext cx="532924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</a:t>
            </a:r>
            <a:r>
              <a:rPr lang="ru-RU" dirty="0" err="1"/>
              <a:t>резконеоднородном</a:t>
            </a:r>
            <a:r>
              <a:rPr lang="ru-RU" dirty="0"/>
              <a:t> электрическом поле условие самостоятельности разряда выполняется в очень узкой зоне вблизи электрода. Это означает, что ионизационные процессы концентрируются в этой зоне и создают характерное свечение, называемое коронным разрядом или</a:t>
            </a:r>
            <a:r>
              <a:rPr lang="ru-RU" b="1" dirty="0"/>
              <a:t> короной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7650" name="Picture 2" descr="Коронный разряд - возникновение, особенности и применение » Школа для  электрика: электротехника и электрон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14488"/>
            <a:ext cx="3486474" cy="2328856"/>
          </a:xfrm>
          <a:prstGeom prst="rect">
            <a:avLst/>
          </a:prstGeom>
          <a:noFill/>
        </p:spPr>
      </p:pic>
      <p:pic>
        <p:nvPicPr>
          <p:cNvPr id="27652" name="Picture 4" descr="Коронный разряд - возникновение, особенности и применение » Школа для  электрика: электротехника и электрон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71942"/>
            <a:ext cx="2857520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7829576" cy="297180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В процессе развития лавины непрерывно увеличивается число электронов и положительных ионов, при этом напряженность электрического поля на фронте лавины возрастает, а в задней ее части уменьшается. В какой-то момент напряженность в задней части лавины уменьшается настолько, что   становится невозможной ударная ионизация. Находящиеся в хвосте лавины отставшие электроны вместе с положительными ионами создают плазменное образование, дающее начало возникновению </a:t>
            </a:r>
            <a:r>
              <a:rPr lang="ru-RU" b="1" dirty="0" err="1"/>
              <a:t>стримерного</a:t>
            </a:r>
            <a:r>
              <a:rPr lang="ru-RU" b="1" dirty="0"/>
              <a:t> канала</a:t>
            </a:r>
            <a:r>
              <a:rPr lang="ru-RU" dirty="0"/>
              <a:t>. Характерной особенностью стримера является наличие избыточного заряда на конце, создающего местное усиление электрического поля и обеспечивающего непрерывное удлинение плазменного канала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8676" name="Picture 4" descr="1. Классификация материалов Классификация материалов: металлические,  неметаллические и композиционные материалы. Металлические материалы  подразделяются на цветн - Докумен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079783"/>
            <a:ext cx="5786478" cy="2778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Лавина электронов и условие самостоятельности разряда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1"/>
            <a:ext cx="8115328" cy="4500594"/>
          </a:xfrm>
        </p:spPr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С ростом приложенного к промежутку напряжения длина стримера увеличивается и возрастает емкость между стримером и противоположным электродом. Это приводит к увеличению тока в канале стримера и разогреву его до температуры, достаточной для термической ионизации. Термически ионизированная часть канала стримера называется </a:t>
            </a:r>
            <a:r>
              <a:rPr lang="ru-RU" b="1" dirty="0"/>
              <a:t>лидером.</a:t>
            </a:r>
            <a:endParaRPr lang="ru-RU" dirty="0"/>
          </a:p>
          <a:p>
            <a:pPr hangingPunct="0"/>
            <a:r>
              <a:rPr lang="ru-RU" dirty="0"/>
              <a:t>	Концентрация заряженных частиц в канале лидера значительно выше, чем в стримере, поэтому падение напряжения на нем меньше. В связи с этим у стримера, часть канала которого преобразовалась в лидер, потенциал головки возрастает и создаются условия для продвижения стримера до противоположного электрода и преобразования этого стримера в лидер.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pPr hangingPunct="0"/>
            <a:r>
              <a:rPr lang="ru-RU" sz="3600" b="1" dirty="0"/>
              <a:t>Время разряда и вольт-секундные характеристики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воздушных промежутков.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кратковременных импульсах значение разрядного напряжения воздушных промежутков зависит от продолжительности воздействия. Если к промежутку приложено напряжение, достаточное для пробоя, то для развития и завершения разряда в промежутке необходимо определенное время  , называемое </a:t>
            </a:r>
            <a:r>
              <a:rPr lang="ru-RU" b="1" dirty="0"/>
              <a:t>временем разряда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Время разряда и вольт-секундные характеристики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воздушных промежутков.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Развитие самостоятельного разряда начинается с появления в промежутке эффективного начального электрона, что является случайным событием. Время ожидания эффективного электрона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C</a:t>
            </a:r>
            <a:r>
              <a:rPr lang="ru-RU" dirty="0" smtClean="0"/>
              <a:t> </a:t>
            </a:r>
            <a:r>
              <a:rPr lang="ru-RU" dirty="0"/>
              <a:t>подвержено разбросу и называется поэтому </a:t>
            </a:r>
            <a:r>
              <a:rPr lang="ru-RU" i="1" u="sng" dirty="0"/>
              <a:t>статистическим временем запаздывания разряда</a:t>
            </a:r>
            <a:r>
              <a:rPr lang="ru-RU" dirty="0"/>
              <a:t>. Другой составляющей является </a:t>
            </a:r>
            <a:r>
              <a:rPr lang="ru-RU" i="1" u="sng" dirty="0"/>
              <a:t>время формирования разряда </a:t>
            </a:r>
            <a:r>
              <a:rPr lang="en-US" b="1" dirty="0" smtClean="0"/>
              <a:t>t</a:t>
            </a:r>
            <a:r>
              <a:rPr lang="ru-RU" b="1" baseline="-25000" dirty="0" err="1"/>
              <a:t>ф</a:t>
            </a:r>
            <a:r>
              <a:rPr lang="ru-RU" dirty="0" smtClean="0"/>
              <a:t> </a:t>
            </a:r>
            <a:r>
              <a:rPr lang="ru-RU" dirty="0"/>
              <a:t>(также имеющее статистический характер) - время от момента появления начального электрона до завершения пробоя промежутка. При достаточно большой длительности фронта импульса имеет значение также </a:t>
            </a:r>
            <a:r>
              <a:rPr lang="ru-RU" i="1" u="sng" dirty="0"/>
              <a:t>холостое время </a:t>
            </a:r>
            <a:r>
              <a:rPr lang="en-US" b="1" dirty="0" smtClean="0"/>
              <a:t>t</a:t>
            </a:r>
            <a:r>
              <a:rPr lang="ru-RU" b="1" baseline="-25000" dirty="0" smtClean="0"/>
              <a:t>0</a:t>
            </a:r>
            <a:r>
              <a:rPr lang="ru-RU" dirty="0" smtClean="0"/>
              <a:t>- </a:t>
            </a:r>
            <a:r>
              <a:rPr lang="ru-RU" dirty="0"/>
              <a:t>время подъема напряжения до </a:t>
            </a:r>
            <a:r>
              <a:rPr lang="ru-RU" dirty="0" smtClean="0"/>
              <a:t>значения </a:t>
            </a:r>
            <a:r>
              <a:rPr lang="en-US" b="1" dirty="0" smtClean="0"/>
              <a:t>U</a:t>
            </a:r>
            <a:r>
              <a:rPr lang="ru-RU" b="1" baseline="-25000" dirty="0" err="1" smtClean="0"/>
              <a:t>н</a:t>
            </a:r>
            <a:r>
              <a:rPr lang="ru-RU" dirty="0" smtClean="0"/>
              <a:t> </a:t>
            </a:r>
            <a:r>
              <a:rPr lang="ru-RU" dirty="0"/>
              <a:t>(начального напряжения возникновения самостоятельного электрического разряда).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Время разряда и вольт-секундные характеристики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воздушных промежутков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общем случае время разряда определяется </a:t>
            </a:r>
            <a:r>
              <a:rPr lang="ru-RU" dirty="0" smtClean="0"/>
              <a:t>как</a:t>
            </a:r>
          </a:p>
          <a:p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3298825" y="2728913"/>
          <a:ext cx="2089150" cy="504825"/>
        </p:xfrm>
        <a:graphic>
          <a:graphicData uri="http://schemas.openxmlformats.org/presentationml/2006/ole">
            <p:oleObj spid="_x0000_s29697" name="Формула" r:id="rId3" imgW="965160" imgH="228600" progId="Equation.3">
              <p:embed/>
            </p:oleObj>
          </a:graphicData>
        </a:graphic>
      </p:graphicFrame>
      <p:sp>
        <p:nvSpPr>
          <p:cNvPr id="29700" name="AutoShape 4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6" name="Picture 10" descr="Вольт-секундные характеристики изоляции - Экспериментальное исследование и  математическое моделирование вольт-секундных характеристик вод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286124"/>
            <a:ext cx="4610100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Время разряда и вольт-секундные характеристики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воздушных промежутков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hangingPunct="0"/>
            <a:r>
              <a:rPr lang="ru-RU" dirty="0"/>
              <a:t>Если длительность приложенного к промежутку импульса меньше времени разряда, то пробоя не произойдет, хотя значение напряжения было бы достаточным для этого при длительном воздействии напряжения.</a:t>
            </a:r>
          </a:p>
          <a:p>
            <a:pPr hangingPunct="0"/>
            <a:r>
              <a:rPr lang="ru-RU" dirty="0"/>
              <a:t>	Составляющие времени разряда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C</a:t>
            </a:r>
            <a:r>
              <a:rPr lang="en-US" b="1" baseline="-25000" dirty="0" smtClean="0"/>
              <a:t> </a:t>
            </a:r>
            <a:r>
              <a:rPr lang="ru-RU" b="1" baseline="-25000" dirty="0" smtClean="0"/>
              <a:t> </a:t>
            </a:r>
            <a:r>
              <a:rPr lang="ru-RU" dirty="0" smtClean="0"/>
              <a:t>и </a:t>
            </a:r>
            <a:r>
              <a:rPr lang="en-US" b="1" dirty="0" smtClean="0"/>
              <a:t>t</a:t>
            </a:r>
            <a:r>
              <a:rPr lang="ru-RU" b="1" baseline="-25000" dirty="0" err="1" smtClean="0"/>
              <a:t>ф</a:t>
            </a:r>
            <a:r>
              <a:rPr lang="ru-RU" dirty="0" smtClean="0"/>
              <a:t>  </a:t>
            </a:r>
            <a:r>
              <a:rPr lang="ru-RU" dirty="0"/>
              <a:t>зависят от значения напряжения на промежутке. При увеличении напряжения повышается вероятность того, что появляющиеся в промежутке электроны станут эффективными,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C</a:t>
            </a:r>
            <a:r>
              <a:rPr lang="ru-RU" dirty="0" smtClean="0"/>
              <a:t>  </a:t>
            </a:r>
            <a:r>
              <a:rPr lang="ru-RU" dirty="0"/>
              <a:t>уменьшается. Сокращается также и </a:t>
            </a:r>
            <a:r>
              <a:rPr lang="en-US" b="1" dirty="0" smtClean="0"/>
              <a:t>t</a:t>
            </a:r>
            <a:r>
              <a:rPr lang="ru-RU" b="1" baseline="-25000" dirty="0" err="1" smtClean="0"/>
              <a:t>ф</a:t>
            </a:r>
            <a:r>
              <a:rPr lang="ru-RU" dirty="0" smtClean="0"/>
              <a:t> </a:t>
            </a:r>
            <a:r>
              <a:rPr lang="ru-RU" dirty="0"/>
              <a:t>, поскольку при большем напряжении возрастает интенсивность разрядных процессов в промежутке. Поэтому, чем выше разрядное напряжение, тем меньше время разряда.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Время разряда и вольт-секундные характеристики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воздушных промежутков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1"/>
            <a:ext cx="8115328" cy="2757494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/>
              <a:t>Зависимость максимального напряжения разряда от времени действия импульса называется</a:t>
            </a:r>
            <a:r>
              <a:rPr lang="ru-RU" b="1" dirty="0"/>
              <a:t> вольт-секундной характеристикой</a:t>
            </a:r>
            <a:r>
              <a:rPr lang="ru-RU" dirty="0"/>
              <a:t> изоляции. Поскольку начало и скорость развития ионизационных процессов зависят от значения напряжения, вольт-секундные характеристики зависят от формы импульса. </a:t>
            </a:r>
          </a:p>
          <a:p>
            <a:pPr hangingPunct="0"/>
            <a:r>
              <a:rPr lang="ru-RU" dirty="0"/>
              <a:t>	Импульсное 50%-ное разрядное напряжение практически совпадает со средним значением  минимального импульсного разрядного напряжения промежутка.</a:t>
            </a:r>
          </a:p>
          <a:p>
            <a:endParaRPr lang="ru-RU" dirty="0"/>
          </a:p>
        </p:txBody>
      </p:sp>
      <p:pic>
        <p:nvPicPr>
          <p:cNvPr id="4" name="Picture 10" descr="Вольт-секундные характеристики изоляции - Экспериментальное исследование и  математическое моделирование вольт-секундных характеристик вод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214818"/>
            <a:ext cx="3181340" cy="2247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Разряд в длинных воздушных промежутках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При развитии разряда в длинном (</a:t>
            </a:r>
            <a:r>
              <a:rPr lang="ru-RU" dirty="0">
                <a:sym typeface="Symbol"/>
              </a:rPr>
              <a:t></a:t>
            </a:r>
            <a:r>
              <a:rPr lang="ru-RU" dirty="0"/>
              <a:t> 1 м) </a:t>
            </a:r>
            <a:r>
              <a:rPr lang="ru-RU" dirty="0" err="1"/>
              <a:t>резконеоднородном</a:t>
            </a:r>
            <a:r>
              <a:rPr lang="ru-RU" dirty="0"/>
              <a:t> разрядном промежутке при достижении напряжением начального значения со стержня развивается пучок стримеров. Образованный при этом объемный заряд приводит к уменьшению напряженности электрического поля вблизи электрода с малым радиусом кривизны, вследствие чего развитие разряда прекращается. Напряжение на промежутке возрастает, и через некоторое время становятся возможными новые вспышки стримеров. Вследствие нагрева воздуха в зоне развития стримеров появляется другое образование - канал лидера. Лидер имеет непосредственный контакт с электродом. Последующие вспышки стримеров возникают с конца лидера и приводят к его удлинению. Начиная с некоторого момента времени развитие разряда вместо вспышечного становится непрерывным.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Разряд в длинных воздушных промежутках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 достижении стримерами плоскости начинается “сквозная фаза” развития разряда. В этой фазе резко возрастает ток разряда и вследствие возрастающего падения напряжения на внутреннем сопротивлении источника начинает уменьшаться напряжение на промежутке. Значение разрядного напряжения промежутка соответствует началу сквозной фазы. Сквозная фаза завершается  перекрытием промежутка </a:t>
            </a:r>
            <a:r>
              <a:rPr lang="ru-RU" dirty="0" err="1"/>
              <a:t>лидерным</a:t>
            </a:r>
            <a:r>
              <a:rPr lang="ru-RU" dirty="0"/>
              <a:t> каналом и главным разрядом.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Контрольные вопросы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процесс ионизации в газах, что такое средняя длина свободного пробега частицы?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Ударная ионизация и фотоионизация газа.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процессы вторичной ионизации? Вторичные электроны.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причины и процесс возникновения ловины электронов.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Дать определение н</a:t>
            </a:r>
            <a:r>
              <a:rPr lang="ru-RU" dirty="0" err="1" smtClean="0"/>
              <a:t>есамостоятельн</a:t>
            </a:r>
            <a:r>
              <a:rPr lang="kk-KZ" dirty="0" smtClean="0"/>
              <a:t>ому </a:t>
            </a:r>
            <a:r>
              <a:rPr lang="ru-RU" dirty="0" smtClean="0"/>
              <a:t> разряд</a:t>
            </a:r>
            <a:r>
              <a:rPr lang="kk-KZ" dirty="0" smtClean="0"/>
              <a:t>у и самостоятельному разряд. </a:t>
            </a:r>
            <a:r>
              <a:rPr lang="kk-KZ" dirty="0" smtClean="0"/>
              <a:t>У</a:t>
            </a:r>
            <a:r>
              <a:rPr lang="ru-RU" dirty="0" err="1" smtClean="0"/>
              <a:t>словие</a:t>
            </a:r>
            <a:r>
              <a:rPr lang="ru-RU" dirty="0" smtClean="0"/>
              <a:t> </a:t>
            </a:r>
            <a:r>
              <a:rPr lang="ru-RU" dirty="0" smtClean="0"/>
              <a:t>самостоятельности разряда</a:t>
            </a:r>
            <a:r>
              <a:rPr lang="kk-KZ" dirty="0" smtClean="0"/>
              <a:t>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возникновение стримерного канала в газах. Лидер.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Время разряда и вольт-секундные характеристики воздушных промежутков.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1113</Words>
  <Application>Microsoft Office PowerPoint</Application>
  <PresentationFormat>Экран (4:3)</PresentationFormat>
  <Paragraphs>96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Формула</vt:lpstr>
      <vt:lpstr>ЭЛЕКТРИЧЕСКАЯ ПРОЧНОСТЬ ГАЗОВЫХ РАЗРЯДНЫХ  ПРОМЕЖУТКОВ 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Электрофизические процессы в газах</vt:lpstr>
      <vt:lpstr>Лавина электронов и условие самостоятельности разряда</vt:lpstr>
      <vt:lpstr>Лавина электронов и условие самостоятельности разряда</vt:lpstr>
      <vt:lpstr>Лавина электронов и условие самостоятельности разряда</vt:lpstr>
      <vt:lpstr>Лавина электронов и условие самостоятельности разряда</vt:lpstr>
      <vt:lpstr>Лавина электронов и условие самостоятельности разряда</vt:lpstr>
      <vt:lpstr>Лавина электронов и условие самостоятельности разряда</vt:lpstr>
      <vt:lpstr>Время разряда и вольт-секундные характеристики  воздушных промежутков. </vt:lpstr>
      <vt:lpstr>Время разряда и вольт-секундные характеристики  воздушных промежутков.</vt:lpstr>
      <vt:lpstr>Время разряда и вольт-секундные характеристики  воздушных промежутков</vt:lpstr>
      <vt:lpstr>Время разряда и вольт-секундные характеристики  воздушных промежутков</vt:lpstr>
      <vt:lpstr>Время разряда и вольт-секундные характеристики  воздушных промежутков</vt:lpstr>
      <vt:lpstr>Разряд в длинных воздушных промежутках</vt:lpstr>
      <vt:lpstr>Разряд в длинных воздушных промежутках</vt:lpstr>
      <vt:lpstr>Контрольные вопросы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ЭЛЕКТРИЧЕСКАЯ ПРОЧНОСТЬ ГАЗОВЫХ РАЗРЯДНЫХ  ПРОМЕЖУТКОВ </dc:title>
  <dc:creator>Azamat</dc:creator>
  <cp:lastModifiedBy>Azamat</cp:lastModifiedBy>
  <cp:revision>22</cp:revision>
  <dcterms:created xsi:type="dcterms:W3CDTF">2021-09-10T03:06:37Z</dcterms:created>
  <dcterms:modified xsi:type="dcterms:W3CDTF">2021-09-10T17:03:44Z</dcterms:modified>
</cp:coreProperties>
</file>